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4" r:id="rId2"/>
    <p:sldId id="295" r:id="rId3"/>
    <p:sldId id="296" r:id="rId4"/>
    <p:sldId id="29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 autoAdjust="0"/>
  </p:normalViewPr>
  <p:slideViewPr>
    <p:cSldViewPr snapToGrid="0">
      <p:cViewPr varScale="1">
        <p:scale>
          <a:sx n="116" d="100"/>
          <a:sy n="116" d="100"/>
        </p:scale>
        <p:origin x="102" y="2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2375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615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00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31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952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084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25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04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797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246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60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AC026-4FA6-47E9-87C8-EFE8F292746C}" type="datetimeFigureOut">
              <a:rPr lang="en-US" smtClean="0"/>
              <a:t>9/23/2016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33F0-B9B4-49B8-B4C6-60DC54D77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841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04800"/>
            <a:ext cx="8229600" cy="1143000"/>
          </a:xfrm>
        </p:spPr>
        <p:txBody>
          <a:bodyPr>
            <a:noAutofit/>
          </a:bodyPr>
          <a:lstStyle/>
          <a:p>
            <a:r>
              <a:rPr lang="en-US" sz="3600" dirty="0"/>
              <a:t>Discounts on Car Purchases: Does Salesperson Identity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Assume there are five </a:t>
            </a:r>
            <a:r>
              <a:rPr lang="en-US" dirty="0" err="1" smtClean="0"/>
              <a:t>salesfolks</a:t>
            </a:r>
            <a:r>
              <a:rPr lang="en-US" dirty="0" smtClean="0"/>
              <a:t>:</a:t>
            </a:r>
            <a:endParaRPr lang="en-US" dirty="0"/>
          </a:p>
          <a:p>
            <a:pPr lvl="2"/>
            <a:r>
              <a:rPr lang="en-US" dirty="0" smtClean="0"/>
              <a:t>Andy, Bob, Chuck, Dave and Ed</a:t>
            </a:r>
          </a:p>
          <a:p>
            <a:r>
              <a:rPr lang="en-US" dirty="0" smtClean="0"/>
              <a:t>Take one (e.g., Andy) as the default (no/no/no/no) case, and add four new “dummy” variables</a:t>
            </a:r>
          </a:p>
          <a:p>
            <a:pPr lvl="2"/>
            <a:r>
              <a:rPr lang="en-US" dirty="0" smtClean="0"/>
              <a:t>D</a:t>
            </a:r>
            <a:r>
              <a:rPr lang="en-US" baseline="-25000" dirty="0" smtClean="0"/>
              <a:t>B</a:t>
            </a:r>
            <a:r>
              <a:rPr lang="en-US" dirty="0" smtClean="0"/>
              <a:t> = 1 only if Bob, 0 otherwise</a:t>
            </a:r>
          </a:p>
          <a:p>
            <a:pPr lvl="2"/>
            <a:r>
              <a:rPr lang="en-US" dirty="0" smtClean="0"/>
              <a:t>D</a:t>
            </a:r>
            <a:r>
              <a:rPr lang="en-US" baseline="-25000" dirty="0" smtClean="0"/>
              <a:t>C</a:t>
            </a:r>
            <a:r>
              <a:rPr lang="en-US" dirty="0" smtClean="0"/>
              <a:t> = 1 only if Chuck, 0 otherwise</a:t>
            </a:r>
          </a:p>
          <a:p>
            <a:pPr lvl="2"/>
            <a:r>
              <a:rPr lang="en-US" dirty="0" smtClean="0"/>
              <a:t>D</a:t>
            </a:r>
            <a:r>
              <a:rPr lang="en-US" baseline="-25000" dirty="0" smtClean="0"/>
              <a:t>D</a:t>
            </a:r>
            <a:r>
              <a:rPr lang="en-US" dirty="0" smtClean="0"/>
              <a:t> = 1 only if Dave, 0 otherwise</a:t>
            </a:r>
          </a:p>
          <a:p>
            <a:pPr lvl="2"/>
            <a:r>
              <a:rPr lang="en-US" dirty="0" smtClean="0"/>
              <a:t>D</a:t>
            </a:r>
            <a:r>
              <a:rPr lang="en-US" baseline="-25000" dirty="0" smtClean="0"/>
              <a:t>E</a:t>
            </a:r>
            <a:r>
              <a:rPr lang="en-US" dirty="0" smtClean="0"/>
              <a:t> = 1 only if Ed, 0 otherwise</a:t>
            </a:r>
          </a:p>
          <a:p>
            <a:r>
              <a:rPr lang="en-US" dirty="0" smtClean="0"/>
              <a:t>The coefficient of each (in the most-complete model) will differentiate the average discount that each salesperson gives a customer from the average discount Andy would give the same </a:t>
            </a:r>
            <a:r>
              <a:rPr lang="en-US" dirty="0"/>
              <a:t>c</a:t>
            </a:r>
            <a:r>
              <a:rPr lang="en-US" dirty="0" smtClean="0"/>
              <a:t>ustomer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33660" y="304800"/>
            <a:ext cx="112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911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Does Salesperson Identity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Imagine that , after adding the new variables (four new columns of data) to your model, the regression yields:</a:t>
            </a:r>
          </a:p>
          <a:p>
            <a:pPr marL="0" indent="0">
              <a:spcBef>
                <a:spcPts val="1800"/>
              </a:spcBef>
              <a:spcAft>
                <a:spcPts val="1800"/>
              </a:spcAft>
              <a:buNone/>
            </a:pPr>
            <a:r>
              <a:rPr lang="en-US" sz="2400" dirty="0"/>
              <a:t>      </a:t>
            </a:r>
            <a:r>
              <a:rPr lang="en-US" sz="2400" dirty="0" err="1"/>
              <a:t>Discount</a:t>
            </a:r>
            <a:r>
              <a:rPr lang="en-US" sz="2400" baseline="-25000" dirty="0" err="1"/>
              <a:t>pred</a:t>
            </a:r>
            <a:r>
              <a:rPr lang="en-US" sz="2400" dirty="0"/>
              <a:t> = 980 + 9.5</a:t>
            </a:r>
            <a:r>
              <a:rPr lang="en-US" sz="2400" dirty="0">
                <a:sym typeface="Symbol"/>
              </a:rPr>
              <a:t>  </a:t>
            </a:r>
            <a:r>
              <a:rPr lang="en-US" sz="2400" dirty="0"/>
              <a:t>Age – 0.035</a:t>
            </a:r>
            <a:r>
              <a:rPr lang="en-US" sz="2400" dirty="0">
                <a:sym typeface="Symbol"/>
              </a:rPr>
              <a:t>  </a:t>
            </a:r>
            <a:r>
              <a:rPr lang="en-US" sz="2400" dirty="0"/>
              <a:t>Income + 446</a:t>
            </a:r>
            <a:r>
              <a:rPr lang="en-US" sz="2400" dirty="0">
                <a:sym typeface="Symbol"/>
              </a:rPr>
              <a:t>  </a:t>
            </a:r>
            <a:r>
              <a:rPr lang="en-US" sz="2400" dirty="0"/>
              <a:t>Sex</a:t>
            </a:r>
            <a:br>
              <a:rPr lang="en-US" sz="2400" dirty="0"/>
            </a:br>
            <a:r>
              <a:rPr lang="en-US" sz="2400" dirty="0"/>
              <a:t>                            + 240 </a:t>
            </a:r>
            <a:r>
              <a:rPr lang="en-US" sz="2400" dirty="0">
                <a:sym typeface="Symbol"/>
              </a:rPr>
              <a:t> </a:t>
            </a:r>
            <a:r>
              <a:rPr lang="en-US" sz="2400" dirty="0"/>
              <a:t>D</a:t>
            </a:r>
            <a:r>
              <a:rPr lang="en-US" sz="2400" baseline="-25000" dirty="0"/>
              <a:t>B</a:t>
            </a:r>
            <a:r>
              <a:rPr lang="en-US" sz="2400" dirty="0"/>
              <a:t> + (–300)</a:t>
            </a:r>
            <a:r>
              <a:rPr lang="en-US" sz="2400" dirty="0">
                <a:sym typeface="Symbol"/>
              </a:rPr>
              <a:t>  </a:t>
            </a:r>
            <a:r>
              <a:rPr lang="en-US" sz="2400" dirty="0"/>
              <a:t>D</a:t>
            </a:r>
            <a:r>
              <a:rPr lang="en-US" sz="2400" baseline="-25000" dirty="0"/>
              <a:t>C</a:t>
            </a:r>
            <a:r>
              <a:rPr lang="en-US" sz="2400" dirty="0"/>
              <a:t> + (–50)</a:t>
            </a:r>
            <a:r>
              <a:rPr lang="en-US" sz="2400" dirty="0">
                <a:sym typeface="Symbol"/>
              </a:rPr>
              <a:t>  </a:t>
            </a:r>
            <a:r>
              <a:rPr lang="en-US" sz="2400" dirty="0"/>
              <a:t>D</a:t>
            </a:r>
            <a:r>
              <a:rPr lang="en-US" sz="2400" baseline="-25000" dirty="0"/>
              <a:t>D</a:t>
            </a:r>
            <a:r>
              <a:rPr lang="en-US" sz="2400" dirty="0"/>
              <a:t> + 370</a:t>
            </a:r>
            <a:r>
              <a:rPr lang="en-US" sz="2400" dirty="0">
                <a:sym typeface="Symbol"/>
              </a:rPr>
              <a:t>  </a:t>
            </a:r>
            <a:r>
              <a:rPr lang="en-US" sz="2400" dirty="0"/>
              <a:t>D</a:t>
            </a:r>
            <a:r>
              <a:rPr lang="en-US" sz="2400" baseline="-25000" dirty="0"/>
              <a:t>E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dirty="0"/>
              <a:t>With similar customers, you’d expect Bob to give a discount $240 higher than would Andy</a:t>
            </a:r>
          </a:p>
          <a:p>
            <a:r>
              <a:rPr lang="en-US" sz="2400" dirty="0"/>
              <a:t>With similar customers, you’d expect Chuck to give a discount $300 lower than would Andy, $540 lower than would Bob, and also lower than would Dave (by $250) and Ed (by $670)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233660" y="304800"/>
            <a:ext cx="112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1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Does “Salesperson” Interact with “Sex”?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524001"/>
            <a:ext cx="8229600" cy="4525963"/>
          </a:xfrm>
        </p:spPr>
        <p:txBody>
          <a:bodyPr>
            <a:normAutofit/>
          </a:bodyPr>
          <a:lstStyle/>
          <a:p>
            <a:r>
              <a:rPr lang="en-US" sz="2000" dirty="0"/>
              <a:t>Are some of the </a:t>
            </a:r>
            <a:r>
              <a:rPr lang="en-US" sz="2000" dirty="0" err="1"/>
              <a:t>salesfolk</a:t>
            </a:r>
            <a:r>
              <a:rPr lang="en-US" sz="2000" dirty="0"/>
              <a:t> better at selling to a particular Sex of customer?</a:t>
            </a:r>
          </a:p>
          <a:p>
            <a:pPr lvl="1">
              <a:spcAft>
                <a:spcPts val="1200"/>
              </a:spcAft>
            </a:pPr>
            <a:r>
              <a:rPr lang="en-US" sz="2000" dirty="0"/>
              <a:t>Add D</a:t>
            </a:r>
            <a:r>
              <a:rPr lang="en-US" sz="2000" baseline="-25000" dirty="0"/>
              <a:t>B</a:t>
            </a:r>
            <a:r>
              <a:rPr lang="en-US" sz="2000" dirty="0"/>
              <a:t>, D</a:t>
            </a:r>
            <a:r>
              <a:rPr lang="en-US" sz="2000" baseline="-25000" dirty="0"/>
              <a:t>C</a:t>
            </a:r>
            <a:r>
              <a:rPr lang="en-US" sz="2000" dirty="0"/>
              <a:t>, D</a:t>
            </a:r>
            <a:r>
              <a:rPr lang="en-US" sz="2000" baseline="-25000" dirty="0"/>
              <a:t>D</a:t>
            </a:r>
            <a:r>
              <a:rPr lang="en-US" sz="2000" dirty="0"/>
              <a:t>, D</a:t>
            </a:r>
            <a:r>
              <a:rPr lang="en-US" sz="2000" baseline="-25000" dirty="0"/>
              <a:t>E</a:t>
            </a:r>
            <a:r>
              <a:rPr lang="en-US" sz="2000" dirty="0"/>
              <a:t>, and </a:t>
            </a:r>
            <a:r>
              <a:rPr lang="en-US" sz="2000" dirty="0" err="1"/>
              <a:t>D</a:t>
            </a:r>
            <a:r>
              <a:rPr lang="en-US" sz="2000" baseline="-25000" dirty="0" err="1"/>
              <a:t>B</a:t>
            </a:r>
            <a:r>
              <a:rPr lang="en-US" sz="2000" dirty="0" err="1">
                <a:sym typeface="Symbol"/>
              </a:rPr>
              <a:t></a:t>
            </a:r>
            <a:r>
              <a:rPr lang="en-US" sz="2000" dirty="0" err="1"/>
              <a:t>Sex</a:t>
            </a:r>
            <a:r>
              <a:rPr lang="en-US" sz="2000" dirty="0"/>
              <a:t>, </a:t>
            </a:r>
            <a:r>
              <a:rPr lang="en-US" sz="2000" dirty="0" err="1"/>
              <a:t>D</a:t>
            </a:r>
            <a:r>
              <a:rPr lang="en-US" sz="2000" baseline="-25000" dirty="0" err="1"/>
              <a:t>C</a:t>
            </a:r>
            <a:r>
              <a:rPr lang="en-US" sz="2000" dirty="0" err="1">
                <a:sym typeface="Symbol"/>
              </a:rPr>
              <a:t></a:t>
            </a:r>
            <a:r>
              <a:rPr lang="en-US" sz="2000" dirty="0" err="1"/>
              <a:t>Sex</a:t>
            </a:r>
            <a:r>
              <a:rPr lang="en-US" sz="2000" dirty="0"/>
              <a:t>, </a:t>
            </a:r>
            <a:r>
              <a:rPr lang="en-US" sz="2000" dirty="0" err="1"/>
              <a:t>D</a:t>
            </a:r>
            <a:r>
              <a:rPr lang="en-US" sz="2000" baseline="-25000" dirty="0" err="1"/>
              <a:t>D</a:t>
            </a:r>
            <a:r>
              <a:rPr lang="en-US" sz="2000" dirty="0" err="1">
                <a:sym typeface="Symbol"/>
              </a:rPr>
              <a:t></a:t>
            </a:r>
            <a:r>
              <a:rPr lang="en-US" sz="2000" dirty="0" err="1"/>
              <a:t>Sex</a:t>
            </a:r>
            <a:r>
              <a:rPr lang="en-US" sz="2000" dirty="0"/>
              <a:t>, </a:t>
            </a:r>
            <a:r>
              <a:rPr lang="en-US" sz="2000" dirty="0" err="1"/>
              <a:t>D</a:t>
            </a:r>
            <a:r>
              <a:rPr lang="en-US" sz="2000" baseline="-25000" dirty="0" err="1"/>
              <a:t>E</a:t>
            </a:r>
            <a:r>
              <a:rPr lang="en-US" sz="2000" dirty="0" err="1">
                <a:sym typeface="Symbol"/>
              </a:rPr>
              <a:t></a:t>
            </a:r>
            <a:r>
              <a:rPr lang="en-US" sz="2000" dirty="0" err="1"/>
              <a:t>Sex</a:t>
            </a:r>
            <a:r>
              <a:rPr lang="en-US" sz="2000" dirty="0"/>
              <a:t> to the model</a:t>
            </a:r>
          </a:p>
          <a:p>
            <a:pPr lvl="1">
              <a:spcBef>
                <a:spcPts val="0"/>
              </a:spcBef>
              <a:spcAft>
                <a:spcPts val="900"/>
              </a:spcAft>
            </a:pPr>
            <a:r>
              <a:rPr lang="en-US" sz="2000" dirty="0"/>
              <a:t>Imagine that your regression yields:</a:t>
            </a:r>
          </a:p>
          <a:p>
            <a:pPr marL="457200" lvl="1" indent="0">
              <a:spcBef>
                <a:spcPts val="480"/>
              </a:spcBef>
              <a:buNone/>
            </a:pPr>
            <a:r>
              <a:rPr lang="en-US" sz="2000" dirty="0"/>
              <a:t>       </a:t>
            </a:r>
            <a:r>
              <a:rPr lang="en-US" sz="2000" dirty="0" err="1"/>
              <a:t>Discount</a:t>
            </a:r>
            <a:r>
              <a:rPr lang="en-US" sz="2000" baseline="-25000" dirty="0" err="1"/>
              <a:t>pred</a:t>
            </a:r>
            <a:r>
              <a:rPr lang="en-US" sz="2000" dirty="0"/>
              <a:t> = 980 + 9.5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Age - 0.035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Income + 446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Sex</a:t>
            </a:r>
          </a:p>
          <a:p>
            <a:pPr marL="457200" lvl="1" indent="0">
              <a:spcBef>
                <a:spcPts val="480"/>
              </a:spcBef>
              <a:buNone/>
            </a:pPr>
            <a:r>
              <a:rPr lang="en-US" sz="2000" dirty="0"/>
              <a:t>	     + 240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D</a:t>
            </a:r>
            <a:r>
              <a:rPr lang="en-US" sz="2000" baseline="-25000" dirty="0"/>
              <a:t>B</a:t>
            </a:r>
            <a:r>
              <a:rPr lang="en-US" sz="2000" dirty="0"/>
              <a:t> – 350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D</a:t>
            </a:r>
            <a:r>
              <a:rPr lang="en-US" sz="2000" baseline="-25000" dirty="0"/>
              <a:t>C</a:t>
            </a:r>
            <a:r>
              <a:rPr lang="en-US" sz="2000" dirty="0"/>
              <a:t> + 75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D</a:t>
            </a:r>
            <a:r>
              <a:rPr lang="en-US" sz="2000" baseline="-25000" dirty="0"/>
              <a:t>D</a:t>
            </a:r>
            <a:r>
              <a:rPr lang="en-US" sz="2000" dirty="0"/>
              <a:t> + 10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D</a:t>
            </a:r>
            <a:r>
              <a:rPr lang="en-US" sz="2000" baseline="-25000" dirty="0"/>
              <a:t>E</a:t>
            </a:r>
          </a:p>
          <a:p>
            <a:pPr marL="457200" lvl="1" indent="0">
              <a:spcBef>
                <a:spcPts val="480"/>
              </a:spcBef>
              <a:spcAft>
                <a:spcPts val="1200"/>
              </a:spcAft>
              <a:buNone/>
            </a:pPr>
            <a:r>
              <a:rPr lang="en-US" sz="2000" dirty="0"/>
              <a:t>	     – 375</a:t>
            </a:r>
            <a:r>
              <a:rPr lang="en-US" sz="2000" dirty="0">
                <a:sym typeface="Symbol"/>
              </a:rPr>
              <a:t>  (</a:t>
            </a:r>
            <a:r>
              <a:rPr lang="en-US" sz="2000" dirty="0" err="1"/>
              <a:t>D</a:t>
            </a:r>
            <a:r>
              <a:rPr lang="en-US" sz="2000" baseline="-25000" dirty="0" err="1"/>
              <a:t>B</a:t>
            </a:r>
            <a:r>
              <a:rPr lang="en-US" sz="2000" dirty="0" err="1">
                <a:sym typeface="Symbol"/>
              </a:rPr>
              <a:t></a:t>
            </a:r>
            <a:r>
              <a:rPr lang="en-US" sz="2000" dirty="0" err="1"/>
              <a:t>Sex</a:t>
            </a:r>
            <a:r>
              <a:rPr lang="en-US" sz="2000" dirty="0"/>
              <a:t>) – 150</a:t>
            </a:r>
            <a:r>
              <a:rPr lang="en-US" sz="2000" dirty="0">
                <a:sym typeface="Symbol"/>
              </a:rPr>
              <a:t>  (</a:t>
            </a:r>
            <a:r>
              <a:rPr lang="en-US" sz="2000" dirty="0" err="1"/>
              <a:t>D</a:t>
            </a:r>
            <a:r>
              <a:rPr lang="en-US" sz="2000" baseline="-25000" dirty="0" err="1"/>
              <a:t>C</a:t>
            </a:r>
            <a:r>
              <a:rPr lang="en-US" sz="2000" dirty="0" err="1">
                <a:sym typeface="Symbol"/>
              </a:rPr>
              <a:t></a:t>
            </a:r>
            <a:r>
              <a:rPr lang="en-US" sz="2000" dirty="0" err="1"/>
              <a:t>Sex</a:t>
            </a:r>
            <a:r>
              <a:rPr lang="en-US" sz="2000" dirty="0"/>
              <a:t>) – 50</a:t>
            </a:r>
            <a:r>
              <a:rPr lang="en-US" sz="2000" dirty="0">
                <a:sym typeface="Symbol"/>
              </a:rPr>
              <a:t>  (</a:t>
            </a:r>
            <a:r>
              <a:rPr lang="en-US" sz="2000" dirty="0" err="1"/>
              <a:t>D</a:t>
            </a:r>
            <a:r>
              <a:rPr lang="en-US" sz="2000" baseline="-25000" dirty="0" err="1"/>
              <a:t>D</a:t>
            </a:r>
            <a:r>
              <a:rPr lang="en-US" sz="2000" dirty="0" err="1">
                <a:sym typeface="Symbol"/>
              </a:rPr>
              <a:t></a:t>
            </a:r>
            <a:r>
              <a:rPr lang="en-US" sz="2000" dirty="0" err="1"/>
              <a:t>Sex</a:t>
            </a:r>
            <a:r>
              <a:rPr lang="en-US" sz="2000" dirty="0"/>
              <a:t>) + 450</a:t>
            </a:r>
            <a:r>
              <a:rPr lang="en-US" sz="2000" dirty="0">
                <a:sym typeface="Symbol"/>
              </a:rPr>
              <a:t>  (</a:t>
            </a:r>
            <a:r>
              <a:rPr lang="en-US" sz="2000" dirty="0" err="1"/>
              <a:t>D</a:t>
            </a:r>
            <a:r>
              <a:rPr lang="en-US" sz="2000" baseline="-25000" dirty="0" err="1"/>
              <a:t>E</a:t>
            </a:r>
            <a:r>
              <a:rPr lang="en-US" sz="2000" dirty="0" err="1">
                <a:sym typeface="Symbol"/>
              </a:rPr>
              <a:t></a:t>
            </a:r>
            <a:r>
              <a:rPr lang="en-US" sz="2000" dirty="0" err="1"/>
              <a:t>Sex</a:t>
            </a:r>
            <a:r>
              <a:rPr lang="en-US" sz="2000" dirty="0"/>
              <a:t>)</a:t>
            </a:r>
          </a:p>
          <a:p>
            <a:pPr lvl="1">
              <a:spcBef>
                <a:spcPts val="0"/>
              </a:spcBef>
              <a:spcAft>
                <a:spcPts val="900"/>
              </a:spcAft>
            </a:pPr>
            <a:r>
              <a:rPr lang="en-US" sz="2000" dirty="0"/>
              <a:t>Interpret this back in the “conceptual” model:</a:t>
            </a:r>
            <a:endParaRPr lang="en-US" sz="1700" dirty="0"/>
          </a:p>
          <a:p>
            <a:pPr marL="457200" lvl="1" indent="0">
              <a:buNone/>
            </a:pPr>
            <a:r>
              <a:rPr lang="en-US" sz="2000" dirty="0"/>
              <a:t>       </a:t>
            </a:r>
            <a:r>
              <a:rPr lang="en-US" sz="2000" dirty="0" err="1"/>
              <a:t>Discount</a:t>
            </a:r>
            <a:r>
              <a:rPr lang="en-US" sz="2000" baseline="-25000" dirty="0" err="1"/>
              <a:t>pred</a:t>
            </a:r>
            <a:r>
              <a:rPr lang="en-US" sz="2000" dirty="0"/>
              <a:t> = 980 + 9.5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Age – 0.035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Income + 446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Sex</a:t>
            </a:r>
          </a:p>
          <a:p>
            <a:pPr marL="457200" lvl="1" indent="0">
              <a:buNone/>
            </a:pPr>
            <a:r>
              <a:rPr lang="en-US" sz="2000" dirty="0"/>
              <a:t>	    + (240 – 375</a:t>
            </a:r>
            <a:r>
              <a:rPr lang="en-US" sz="2000" dirty="0">
                <a:sym typeface="Symbol"/>
              </a:rPr>
              <a:t></a:t>
            </a:r>
            <a:r>
              <a:rPr lang="en-US" sz="2000" dirty="0"/>
              <a:t>Sex)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D</a:t>
            </a:r>
            <a:r>
              <a:rPr lang="en-US" sz="2000" baseline="-25000" dirty="0"/>
              <a:t>B</a:t>
            </a:r>
            <a:r>
              <a:rPr lang="en-US" sz="2000" dirty="0"/>
              <a:t> + (–350 – 150</a:t>
            </a:r>
            <a:r>
              <a:rPr lang="en-US" sz="2000" dirty="0">
                <a:sym typeface="Symbol"/>
              </a:rPr>
              <a:t></a:t>
            </a:r>
            <a:r>
              <a:rPr lang="en-US" sz="2000" dirty="0"/>
              <a:t>Sex)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D</a:t>
            </a:r>
            <a:r>
              <a:rPr lang="en-US" sz="2000" baseline="-25000" dirty="0"/>
              <a:t>C</a:t>
            </a:r>
            <a:r>
              <a:rPr lang="en-US" sz="2000" dirty="0"/>
              <a:t> </a:t>
            </a:r>
          </a:p>
          <a:p>
            <a:pPr marL="457200" lvl="1" indent="0">
              <a:buNone/>
            </a:pPr>
            <a:r>
              <a:rPr lang="en-US" sz="2000" dirty="0"/>
              <a:t>	    + (75 – 50</a:t>
            </a:r>
            <a:r>
              <a:rPr lang="en-US" sz="2000" dirty="0">
                <a:sym typeface="Symbol"/>
              </a:rPr>
              <a:t></a:t>
            </a:r>
            <a:r>
              <a:rPr lang="en-US" sz="2000" dirty="0"/>
              <a:t>Sex)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D</a:t>
            </a:r>
            <a:r>
              <a:rPr lang="en-US" sz="2000" baseline="-25000" dirty="0"/>
              <a:t>D</a:t>
            </a:r>
            <a:r>
              <a:rPr lang="en-US" sz="2000" dirty="0"/>
              <a:t> + (10 + 450</a:t>
            </a:r>
            <a:r>
              <a:rPr lang="en-US" sz="2000" dirty="0">
                <a:sym typeface="Symbol"/>
              </a:rPr>
              <a:t></a:t>
            </a:r>
            <a:r>
              <a:rPr lang="en-US" sz="2000" dirty="0"/>
              <a:t>Sex)</a:t>
            </a:r>
            <a:r>
              <a:rPr lang="en-US" sz="2000" dirty="0">
                <a:sym typeface="Symbol"/>
              </a:rPr>
              <a:t>  </a:t>
            </a:r>
            <a:r>
              <a:rPr lang="en-US" sz="2000" dirty="0"/>
              <a:t>D</a:t>
            </a:r>
            <a:r>
              <a:rPr lang="en-US" sz="2000" baseline="-25000" dirty="0"/>
              <a:t>E</a:t>
            </a:r>
          </a:p>
          <a:p>
            <a:pPr marL="457200" lvl="1" indent="0">
              <a:buNone/>
            </a:pPr>
            <a:endParaRPr lang="en-US" sz="1700" dirty="0"/>
          </a:p>
        </p:txBody>
      </p:sp>
      <p:sp>
        <p:nvSpPr>
          <p:cNvPr id="4" name="TextBox 3"/>
          <p:cNvSpPr txBox="1"/>
          <p:nvPr/>
        </p:nvSpPr>
        <p:spPr>
          <a:xfrm>
            <a:off x="10233660" y="304800"/>
            <a:ext cx="112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04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011362"/>
          </a:xfrm>
        </p:spPr>
        <p:txBody>
          <a:bodyPr>
            <a:noAutofit/>
          </a:bodyPr>
          <a:lstStyle/>
          <a:p>
            <a:pPr marL="457200" lvl="1"/>
            <a:r>
              <a:rPr lang="en-US" sz="2400" dirty="0"/>
              <a:t> </a:t>
            </a:r>
            <a:r>
              <a:rPr lang="en-US" sz="2200" dirty="0" err="1"/>
              <a:t>Discount</a:t>
            </a:r>
            <a:r>
              <a:rPr lang="en-US" sz="2200" baseline="-25000" dirty="0" err="1"/>
              <a:t>pred</a:t>
            </a:r>
            <a:r>
              <a:rPr lang="en-US" sz="2200" dirty="0"/>
              <a:t> = 980 + 9.5</a:t>
            </a:r>
            <a:r>
              <a:rPr lang="en-US" sz="2200" dirty="0">
                <a:sym typeface="Symbol"/>
              </a:rPr>
              <a:t>  </a:t>
            </a:r>
            <a:r>
              <a:rPr lang="en-US" sz="2200" dirty="0"/>
              <a:t>Age – 0.035</a:t>
            </a:r>
            <a:r>
              <a:rPr lang="en-US" sz="2200" dirty="0">
                <a:sym typeface="Symbol"/>
              </a:rPr>
              <a:t>  </a:t>
            </a:r>
            <a:r>
              <a:rPr lang="en-US" sz="2200" dirty="0"/>
              <a:t>Income + 446</a:t>
            </a:r>
            <a:r>
              <a:rPr lang="en-US" sz="2200" dirty="0">
                <a:sym typeface="Symbol"/>
              </a:rPr>
              <a:t>  </a:t>
            </a:r>
            <a:r>
              <a:rPr lang="en-US" sz="2200" dirty="0"/>
              <a:t>Sex</a:t>
            </a:r>
            <a:br>
              <a:rPr lang="en-US" sz="2200" dirty="0"/>
            </a:br>
            <a:r>
              <a:rPr lang="en-US" sz="2200" dirty="0"/>
              <a:t>	    + (240 – 375</a:t>
            </a:r>
            <a:r>
              <a:rPr lang="en-US" sz="2200" dirty="0">
                <a:sym typeface="Symbol"/>
              </a:rPr>
              <a:t></a:t>
            </a:r>
            <a:r>
              <a:rPr lang="en-US" sz="2200" dirty="0"/>
              <a:t>Sex)</a:t>
            </a:r>
            <a:r>
              <a:rPr lang="en-US" sz="2200" dirty="0">
                <a:sym typeface="Symbol"/>
              </a:rPr>
              <a:t>  </a:t>
            </a:r>
            <a:r>
              <a:rPr lang="en-US" sz="2200" dirty="0"/>
              <a:t>D</a:t>
            </a:r>
            <a:r>
              <a:rPr lang="en-US" sz="2200" baseline="-25000" dirty="0"/>
              <a:t>B</a:t>
            </a:r>
            <a:r>
              <a:rPr lang="en-US" sz="2200" dirty="0"/>
              <a:t> + (–350 – 150</a:t>
            </a:r>
            <a:r>
              <a:rPr lang="en-US" sz="2200" dirty="0">
                <a:sym typeface="Symbol"/>
              </a:rPr>
              <a:t></a:t>
            </a:r>
            <a:r>
              <a:rPr lang="en-US" sz="2200" dirty="0"/>
              <a:t>Sex)</a:t>
            </a:r>
            <a:r>
              <a:rPr lang="en-US" sz="2200" dirty="0">
                <a:sym typeface="Symbol"/>
              </a:rPr>
              <a:t>  </a:t>
            </a:r>
            <a:r>
              <a:rPr lang="en-US" sz="2200" dirty="0"/>
              <a:t>D</a:t>
            </a:r>
            <a:r>
              <a:rPr lang="en-US" sz="2200" baseline="-25000" dirty="0"/>
              <a:t>C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/>
              <a:t>	    + (75 – 50</a:t>
            </a:r>
            <a:r>
              <a:rPr lang="en-US" sz="2200" dirty="0">
                <a:sym typeface="Symbol"/>
              </a:rPr>
              <a:t></a:t>
            </a:r>
            <a:r>
              <a:rPr lang="en-US" sz="2200" dirty="0"/>
              <a:t>Sex)</a:t>
            </a:r>
            <a:r>
              <a:rPr lang="en-US" sz="2200" dirty="0">
                <a:sym typeface="Symbol"/>
              </a:rPr>
              <a:t>  </a:t>
            </a:r>
            <a:r>
              <a:rPr lang="en-US" sz="2200" dirty="0"/>
              <a:t>D</a:t>
            </a:r>
            <a:r>
              <a:rPr lang="en-US" sz="2200" baseline="-25000" dirty="0"/>
              <a:t>D</a:t>
            </a:r>
            <a:r>
              <a:rPr lang="en-US" sz="2200" dirty="0"/>
              <a:t> + (10 + 450</a:t>
            </a:r>
            <a:r>
              <a:rPr lang="en-US" sz="2200" dirty="0">
                <a:sym typeface="Symbol"/>
              </a:rPr>
              <a:t></a:t>
            </a:r>
            <a:r>
              <a:rPr lang="en-US" sz="2200" dirty="0"/>
              <a:t>Sex)</a:t>
            </a:r>
            <a:r>
              <a:rPr lang="en-US" sz="2200" dirty="0">
                <a:sym typeface="Symbol"/>
              </a:rPr>
              <a:t>  </a:t>
            </a:r>
            <a:r>
              <a:rPr lang="en-US" sz="2200" dirty="0"/>
              <a:t>D</a:t>
            </a:r>
            <a:r>
              <a:rPr lang="en-US" sz="2200" baseline="-25000" dirty="0"/>
              <a:t>E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209801"/>
            <a:ext cx="8229600" cy="3763963"/>
          </a:xfrm>
        </p:spPr>
        <p:txBody>
          <a:bodyPr>
            <a:normAutofit/>
          </a:bodyPr>
          <a:lstStyle/>
          <a:p>
            <a:pPr lvl="1"/>
            <a:r>
              <a:rPr lang="en-US" sz="2200" dirty="0"/>
              <a:t>Given a male (Sex=0) customer, you’d expect Bob (D</a:t>
            </a:r>
            <a:r>
              <a:rPr lang="en-US" sz="2200" baseline="-25000" dirty="0"/>
              <a:t>B</a:t>
            </a:r>
            <a:r>
              <a:rPr lang="en-US" sz="2200" dirty="0"/>
              <a:t>=1) to give a greater discount (by $240-$375</a:t>
            </a:r>
            <a:r>
              <a:rPr lang="en-US" sz="2200" dirty="0">
                <a:sym typeface="Symbol"/>
              </a:rPr>
              <a:t></a:t>
            </a:r>
            <a:r>
              <a:rPr lang="en-US" sz="2200" dirty="0"/>
              <a:t>0 = $240) than Andy</a:t>
            </a:r>
          </a:p>
          <a:p>
            <a:pPr lvl="1">
              <a:spcBef>
                <a:spcPts val="1200"/>
              </a:spcBef>
            </a:pPr>
            <a:r>
              <a:rPr lang="en-US" sz="2200" dirty="0"/>
              <a:t>Given a female (Sex=1) customer, you’d expect Bob to give a smaller discount (by $240-$375</a:t>
            </a:r>
            <a:r>
              <a:rPr lang="en-US" sz="2200" dirty="0">
                <a:sym typeface="Symbol"/>
              </a:rPr>
              <a:t></a:t>
            </a:r>
            <a:r>
              <a:rPr lang="en-US" sz="2200" dirty="0"/>
              <a:t>1 = -$135) than Andy</a:t>
            </a:r>
          </a:p>
          <a:p>
            <a:pPr lvl="1">
              <a:spcBef>
                <a:spcPts val="1200"/>
              </a:spcBef>
            </a:pPr>
            <a:r>
              <a:rPr lang="en-US" sz="2200" dirty="0"/>
              <a:t>Chuck has been giving smaller discounts to both men and women than has Andy, and Dave and Ed have been giving larger discounts than Andy to both sexes</a:t>
            </a:r>
          </a:p>
          <a:p>
            <a:pPr lvl="1">
              <a:spcBef>
                <a:spcPts val="1200"/>
              </a:spcBef>
            </a:pPr>
            <a:r>
              <a:rPr lang="en-US" sz="2200" dirty="0"/>
              <a:t>And we could take the same approach to investigate whether “Salesperson” interacts with Age,  including also </a:t>
            </a:r>
            <a:r>
              <a:rPr lang="en-US" dirty="0" err="1"/>
              <a:t>D</a:t>
            </a:r>
            <a:r>
              <a:rPr lang="en-US" baseline="-25000" dirty="0" err="1"/>
              <a:t>B</a:t>
            </a:r>
            <a:r>
              <a:rPr lang="en-US" dirty="0" err="1">
                <a:sym typeface="Symbol"/>
              </a:rPr>
              <a:t></a:t>
            </a:r>
            <a:r>
              <a:rPr lang="en-US" dirty="0" err="1"/>
              <a:t>Age</a:t>
            </a:r>
            <a:r>
              <a:rPr lang="en-US" dirty="0"/>
              <a:t>, </a:t>
            </a:r>
            <a:r>
              <a:rPr lang="en-US" dirty="0" err="1"/>
              <a:t>D</a:t>
            </a:r>
            <a:r>
              <a:rPr lang="en-US" baseline="-25000" dirty="0" err="1"/>
              <a:t>C</a:t>
            </a:r>
            <a:r>
              <a:rPr lang="en-US" dirty="0" err="1">
                <a:sym typeface="Symbol"/>
              </a:rPr>
              <a:t></a:t>
            </a:r>
            <a:r>
              <a:rPr lang="en-US" dirty="0" err="1"/>
              <a:t>Age</a:t>
            </a:r>
            <a:r>
              <a:rPr lang="en-US" dirty="0"/>
              <a:t>, </a:t>
            </a:r>
            <a:r>
              <a:rPr lang="en-US" dirty="0" err="1"/>
              <a:t>D</a:t>
            </a:r>
            <a:r>
              <a:rPr lang="en-US" baseline="-25000" dirty="0" err="1"/>
              <a:t>D</a:t>
            </a:r>
            <a:r>
              <a:rPr lang="en-US" dirty="0" err="1">
                <a:sym typeface="Symbol"/>
              </a:rPr>
              <a:t></a:t>
            </a:r>
            <a:r>
              <a:rPr lang="en-US" dirty="0" err="1"/>
              <a:t>Age</a:t>
            </a:r>
            <a:r>
              <a:rPr lang="en-US" dirty="0"/>
              <a:t>, </a:t>
            </a:r>
            <a:r>
              <a:rPr lang="en-US" dirty="0" err="1"/>
              <a:t>D</a:t>
            </a:r>
            <a:r>
              <a:rPr lang="en-US" baseline="-25000" dirty="0" err="1"/>
              <a:t>E</a:t>
            </a:r>
            <a:r>
              <a:rPr lang="en-US" dirty="0" err="1">
                <a:sym typeface="Symbol"/>
              </a:rPr>
              <a:t></a:t>
            </a:r>
            <a:r>
              <a:rPr lang="en-US" dirty="0" err="1"/>
              <a:t>Age</a:t>
            </a:r>
            <a:r>
              <a:rPr lang="en-US" dirty="0"/>
              <a:t> in our model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233660" y="304800"/>
            <a:ext cx="1120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optional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533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1934</TotalTime>
  <Words>382</Words>
  <Application>Microsoft Office PowerPoint</Application>
  <PresentationFormat>Widescreen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Symbol</vt:lpstr>
      <vt:lpstr>Office Theme</vt:lpstr>
      <vt:lpstr>Discounts on Car Purchases: Does Salesperson Identity Matter?</vt:lpstr>
      <vt:lpstr>Does Salesperson Identity Matter?</vt:lpstr>
      <vt:lpstr>Does “Salesperson” Interact with “Sex”?</vt:lpstr>
      <vt:lpstr> Discountpred = 980 + 9.5  Age – 0.035  Income + 446  Sex      + (240 – 375Sex)  DB + (–350 – 150Sex)  DC       + (75 – 50Sex)  DD + (10 + 450Sex)  DE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</dc:creator>
  <cp:lastModifiedBy>Bob</cp:lastModifiedBy>
  <cp:revision>63</cp:revision>
  <dcterms:created xsi:type="dcterms:W3CDTF">2014-10-29T22:10:50Z</dcterms:created>
  <dcterms:modified xsi:type="dcterms:W3CDTF">2016-09-23T11:41:18Z</dcterms:modified>
</cp:coreProperties>
</file>